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84" r:id="rId11"/>
    <p:sldId id="266" r:id="rId12"/>
    <p:sldId id="267" r:id="rId13"/>
    <p:sldId id="285" r:id="rId14"/>
    <p:sldId id="268" r:id="rId15"/>
    <p:sldId id="269" r:id="rId16"/>
    <p:sldId id="270" r:id="rId17"/>
    <p:sldId id="271" r:id="rId18"/>
    <p:sldId id="272" r:id="rId19"/>
    <p:sldId id="273" r:id="rId20"/>
    <p:sldId id="288" r:id="rId21"/>
    <p:sldId id="287" r:id="rId22"/>
    <p:sldId id="283" r:id="rId23"/>
    <p:sldId id="286" r:id="rId24"/>
    <p:sldId id="274" r:id="rId25"/>
    <p:sldId id="275" r:id="rId26"/>
    <p:sldId id="279" r:id="rId27"/>
    <p:sldId id="262" r:id="rId28"/>
    <p:sldId id="281" r:id="rId29"/>
    <p:sldId id="276" r:id="rId30"/>
    <p:sldId id="277" r:id="rId31"/>
    <p:sldId id="280" r:id="rId32"/>
    <p:sldId id="282" r:id="rId33"/>
    <p:sldId id="278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17" autoAdjust="0"/>
    <p:restoredTop sz="94588" autoAdjust="0"/>
  </p:normalViewPr>
  <p:slideViewPr>
    <p:cSldViewPr>
      <p:cViewPr varScale="1">
        <p:scale>
          <a:sx n="88" d="100"/>
          <a:sy n="88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smtClean="0"/>
            </a:lvl1pPr>
          </a:lstStyle>
          <a:p>
            <a:pPr>
              <a:defRPr/>
            </a:pPr>
            <a:fld id="{18F3DD52-BAA2-448C-BEAD-3B677F69B83B}" type="datetimeFigureOut">
              <a:rPr lang="en-US"/>
              <a:pPr>
                <a:defRPr/>
              </a:pPr>
              <a:t>2/4/2009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30ADA996-D2EA-413E-B7E8-8B75FF515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4291-3851-453C-A0C4-8E85B7D02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E7A61-33F4-4015-82B9-2087C2205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CEA7E-F0DF-408B-99D8-E44368B1D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F54EC-2200-4152-A2F3-3A02A636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5BBA-5213-49B0-A095-10C5E1023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6F3E1-629A-4FFF-A79D-7A379D886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CD760-3461-40A7-B9C8-8C6E5890A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978A5-E14E-4EB3-BC49-BE8A6973F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017CF-933D-428A-BBCA-D99882061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3AC7-61B0-4D9A-A91F-BDB72FF45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B0E2-A879-48AC-848F-8C189FB9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6E1F4-1BE1-409A-88FC-77C98FBDF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90ED-4472-4A8A-AAAB-28EE155A1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70F24B-F893-4B39-A6E8-D552369C1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Bio&amp; 242: 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Unit 2 / Lecture 3</a:t>
            </a:r>
          </a:p>
        </p:txBody>
      </p:sp>
      <p:pic>
        <p:nvPicPr>
          <p:cNvPr id="2051" name="Picture 2" descr="C:\Documents and Settings\GaryB.SFCC\Local Settings\Temporary Internet Files\Content.IE5\7D4TVQJK\MCHM00167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133600"/>
            <a:ext cx="47244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11268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11269" name="Picture 5" descr="FG27_0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Changes to Sodium Balance</a:t>
            </a:r>
          </a:p>
        </p:txBody>
      </p:sp>
      <p:graphicFrame>
        <p:nvGraphicFramePr>
          <p:cNvPr id="12338" name="Group 50"/>
          <p:cNvGraphicFramePr>
            <a:graphicFrameLocks noGrp="1"/>
          </p:cNvGraphicFramePr>
          <p:nvPr>
            <p:ph type="tbl" idx="1"/>
          </p:nvPr>
        </p:nvGraphicFramePr>
        <p:xfrm>
          <a:off x="0" y="1676400"/>
          <a:ext cx="9144000" cy="4876801"/>
        </p:xfrm>
        <a:graphic>
          <a:graphicData uri="http://schemas.openxmlformats.org/drawingml/2006/table">
            <a:tbl>
              <a:tblPr/>
              <a:tblGrid>
                <a:gridCol w="2601913"/>
                <a:gridCol w="3940175"/>
                <a:gridCol w="2601912"/>
              </a:tblGrid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Electrolyte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Symptoms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Hyponatremia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Sodium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(&lt;130 mEq/l)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Normal Range: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(135-142 mEq/l)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Decreased intake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Increased loss through vomiting, diarrhea,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aldosterone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deficiency,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Diuretics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Muscular weakness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dizziness, headache,  hypotension, tachycardia, shock, mental confusion, and coma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Hypernatremia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Sodium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(&gt; 150mEq/l)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Dehydration, excessive sodium intake,  or excessive sodium in intravenous fluids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Intense thirst, hypertension, edema, agitation, convulsions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</a:rPr>
              <a:t>Summary  of Hormones Involved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in Sodium Balance</a:t>
            </a:r>
          </a:p>
        </p:txBody>
      </p:sp>
      <p:pic>
        <p:nvPicPr>
          <p:cNvPr id="13315" name="Picture 3" descr="1775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1371600"/>
            <a:ext cx="4714875" cy="4876800"/>
          </a:xfrm>
          <a:noFill/>
        </p:spPr>
      </p:pic>
      <p:pic>
        <p:nvPicPr>
          <p:cNvPr id="13316" name="Picture 4" descr="17774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7788" y="1371600"/>
            <a:ext cx="4252912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14340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14341" name="Picture 5" descr="FG27_0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Changes in Chloride Balance</a:t>
            </a:r>
          </a:p>
        </p:txBody>
      </p:sp>
      <p:graphicFrame>
        <p:nvGraphicFramePr>
          <p:cNvPr id="14367" name="Group 31"/>
          <p:cNvGraphicFramePr>
            <a:graphicFrameLocks noGrp="1"/>
          </p:cNvGraphicFramePr>
          <p:nvPr>
            <p:ph type="tbl" idx="1"/>
          </p:nvPr>
        </p:nvGraphicFramePr>
        <p:xfrm>
          <a:off x="304800" y="1981200"/>
          <a:ext cx="8153400" cy="4133088"/>
        </p:xfrm>
        <a:graphic>
          <a:graphicData uri="http://schemas.openxmlformats.org/drawingml/2006/table">
            <a:tbl>
              <a:tblPr/>
              <a:tblGrid>
                <a:gridCol w="2743200"/>
                <a:gridCol w="2819400"/>
                <a:gridCol w="2590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Electrolyte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Symptoms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Hypochloremia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Chloride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(&lt;95mEq/l)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Normal Range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(100 – 108 mEq/l)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Excessive vomiting,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overhydration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aldosterone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deficiency, congestive heart failure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Muscle spasms, metabolic alkalosis, hypotension, muscle tetany, and shallow respiration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Hyperchloremia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Chloride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(&gt;112 mEq/l)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Dehydration, excessive intake, severe renal failure, hyperaldosteronism, acidosis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Lethargy, weakness, metabolic acidosis, hyperventilation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Summary  of Hormones Involved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in Chloride Balance</a:t>
            </a:r>
          </a:p>
        </p:txBody>
      </p:sp>
      <p:pic>
        <p:nvPicPr>
          <p:cNvPr id="16387" name="Picture 3" descr="1775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3738" y="1524000"/>
            <a:ext cx="4640262" cy="4724400"/>
          </a:xfrm>
          <a:noFill/>
        </p:spPr>
      </p:pic>
      <p:pic>
        <p:nvPicPr>
          <p:cNvPr id="16388" name="Picture 4" descr="17774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4463" y="1447800"/>
            <a:ext cx="4186237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Changes to Potassium Balance</a:t>
            </a:r>
          </a:p>
        </p:txBody>
      </p:sp>
      <p:graphicFrame>
        <p:nvGraphicFramePr>
          <p:cNvPr id="16419" name="Group 35"/>
          <p:cNvGraphicFramePr>
            <a:graphicFrameLocks noGrp="1"/>
          </p:cNvGraphicFramePr>
          <p:nvPr>
            <p:ph type="tbl" idx="1"/>
          </p:nvPr>
        </p:nvGraphicFramePr>
        <p:xfrm>
          <a:off x="685800" y="1905000"/>
          <a:ext cx="8077200" cy="4268153"/>
        </p:xfrm>
        <a:graphic>
          <a:graphicData uri="http://schemas.openxmlformats.org/drawingml/2006/table">
            <a:tbl>
              <a:tblPr/>
              <a:tblGrid>
                <a:gridCol w="2590800"/>
                <a:gridCol w="2743200"/>
                <a:gridCol w="2743200"/>
              </a:tblGrid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Electrolyte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Symptoms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Hypokalemia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Potassium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(&lt;2 mEq/l)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Normal Range: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(3.8 – 5.0 mEq/l)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Excessive loss through vomiting and diarrhea, decreased intake,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hyperaldosteronism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kidney disease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Muscle fatigue and flaccid paralysis, mental confusion, polyuria, shallow respirations, arrhythmias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Hyperkalemia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Potassium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(&gt;8 mEq/l)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Excessive intake, renal failure, aldosterone deficiency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Irritability, nausea, vomiting, diarrhea, muscular weakness, ventricular fibrillation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Summary of Hormones Involved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in Potassium Balance</a:t>
            </a:r>
          </a:p>
        </p:txBody>
      </p:sp>
      <p:pic>
        <p:nvPicPr>
          <p:cNvPr id="18435" name="Picture 3" descr="1775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4363" y="1447800"/>
            <a:ext cx="4713287" cy="4800600"/>
          </a:xfrm>
          <a:noFill/>
        </p:spPr>
      </p:pic>
      <p:pic>
        <p:nvPicPr>
          <p:cNvPr id="18436" name="Picture 4" descr="17774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7788" y="1371600"/>
            <a:ext cx="4252912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Changes in Calcium Balance</a:t>
            </a:r>
          </a:p>
        </p:txBody>
      </p:sp>
      <p:graphicFrame>
        <p:nvGraphicFramePr>
          <p:cNvPr id="18471" name="Group 39"/>
          <p:cNvGraphicFramePr>
            <a:graphicFrameLocks noGrp="1"/>
          </p:cNvGraphicFramePr>
          <p:nvPr>
            <p:ph type="tbl" idx="1"/>
          </p:nvPr>
        </p:nvGraphicFramePr>
        <p:xfrm>
          <a:off x="457200" y="1371600"/>
          <a:ext cx="8229600" cy="5182553"/>
        </p:xfrm>
        <a:graphic>
          <a:graphicData uri="http://schemas.openxmlformats.org/drawingml/2006/table">
            <a:tbl>
              <a:tblPr/>
              <a:tblGrid>
                <a:gridCol w="2590800"/>
                <a:gridCol w="2819400"/>
                <a:gridCol w="2819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Electrolyte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Symptoms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Hypocalcemia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Calcium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(&lt;4 mEq/l)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Normal Range: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4.5 – 5.3 mEq/l)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Hypoparathyroidism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increased loss, decreased intake, elevated phosphate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Numbness and tingling of fingers, hyperactive reflexes, muscle tetany, bone fractures, laryngeal muscle spasms that lead to asphyxiation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Hypercalcemia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Calcium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(&gt;11 mEq/l)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Hyperparathyroidism, excessive vitamin D, Paget’s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Lethargy, weakness, anorexia, nausea, vomiting,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polyuria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itching, bone pain, depression, confusion, and coma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Summary of Hormones Involved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in Calcium Balance</a:t>
            </a:r>
          </a:p>
        </p:txBody>
      </p:sp>
      <p:pic>
        <p:nvPicPr>
          <p:cNvPr id="20483" name="Picture 3" descr="177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62063"/>
            <a:ext cx="861060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Volume of Body Fluid in the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different body compartments</a:t>
            </a:r>
          </a:p>
        </p:txBody>
      </p:sp>
      <p:pic>
        <p:nvPicPr>
          <p:cNvPr id="3075" name="Picture 3" descr="1777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44613"/>
            <a:ext cx="8077200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Maintaining Body pH Balance</a:t>
            </a:r>
          </a:p>
        </p:txBody>
      </p:sp>
      <p:pic>
        <p:nvPicPr>
          <p:cNvPr id="21507" name="Picture 3" descr="FG27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60425"/>
            <a:ext cx="8458200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22531" name="Picture 3" descr="FG27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 noTextEdit="1"/>
          </p:cNvSpPr>
          <p:nvPr>
            <p:ph type="tbl" idx="1"/>
          </p:nvPr>
        </p:nvSpPr>
        <p:spPr/>
      </p:sp>
      <p:pic>
        <p:nvPicPr>
          <p:cNvPr id="23556" name="Picture 4" descr="FG27_0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 noTextEdit="1"/>
          </p:cNvSpPr>
          <p:nvPr>
            <p:ph type="tbl" idx="1"/>
          </p:nvPr>
        </p:nvSpPr>
        <p:spPr/>
      </p:sp>
      <p:pic>
        <p:nvPicPr>
          <p:cNvPr id="24580" name="Picture 4" descr="FG27_09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Changes to pH Balance - Acidosis</a:t>
            </a:r>
          </a:p>
        </p:txBody>
      </p:sp>
      <p:graphicFrame>
        <p:nvGraphicFramePr>
          <p:cNvPr id="20528" name="Group 48"/>
          <p:cNvGraphicFramePr>
            <a:graphicFrameLocks noGrp="1"/>
          </p:cNvGraphicFramePr>
          <p:nvPr>
            <p:ph type="tbl" idx="1"/>
          </p:nvPr>
        </p:nvGraphicFramePr>
        <p:xfrm>
          <a:off x="152400" y="1447800"/>
          <a:ext cx="8839200" cy="4648200"/>
        </p:xfrm>
        <a:graphic>
          <a:graphicData uri="http://schemas.openxmlformats.org/drawingml/2006/table">
            <a:tbl>
              <a:tblPr/>
              <a:tblGrid>
                <a:gridCol w="2057400"/>
                <a:gridCol w="2362200"/>
                <a:gridCol w="1981200"/>
                <a:gridCol w="2438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Condition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Definition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Compensation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Respiratory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Acidemia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Decreased Blood pH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(&lt; 7.35)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Normal Range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7.35 to 7.45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Hypoventilation due to emphysema, pulmonary edema, air obstructions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Renal:  Increased excretion of H+, increased reabsorption of HCO3-PCO2 will be high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(&gt;28mEq/l)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Normal Range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24-28mEq/l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Metabolic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Acidemia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Decreased Blood pH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(&lt; 7.35)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Loss of HCO3-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diarrhea, ketosis, renal dysfunction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Respiratory: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Hyperventilation will decrease PCO2: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HCO3- will be lowered (&lt;24mEq/l)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Summary of Systems Involved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in pH Balance</a:t>
            </a:r>
          </a:p>
        </p:txBody>
      </p:sp>
      <p:pic>
        <p:nvPicPr>
          <p:cNvPr id="26627" name="Picture 4" descr="17774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1295400"/>
            <a:ext cx="4556125" cy="5257800"/>
          </a:xfrm>
          <a:noFill/>
        </p:spPr>
      </p:pic>
      <p:pic>
        <p:nvPicPr>
          <p:cNvPr id="26628" name="Picture 7" descr="17765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295400"/>
            <a:ext cx="4117975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27652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27653" name="Picture 5" descr="FG27_1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3505200" cy="3429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 smtClean="0">
              <a:solidFill>
                <a:srgbClr val="FFFFCC"/>
              </a:solidFill>
            </a:endParaRPr>
          </a:p>
        </p:txBody>
      </p:sp>
      <p:pic>
        <p:nvPicPr>
          <p:cNvPr id="28675" name="Picture 9" descr="FG27_12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1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29700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29701" name="Picture 5" descr="FG27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Changes to pH Balance - Alkalosis</a:t>
            </a:r>
          </a:p>
        </p:txBody>
      </p:sp>
      <p:graphicFrame>
        <p:nvGraphicFramePr>
          <p:cNvPr id="22573" name="Group 45"/>
          <p:cNvGraphicFramePr>
            <a:graphicFrameLocks noGrp="1"/>
          </p:cNvGraphicFramePr>
          <p:nvPr>
            <p:ph type="tbl" idx="1"/>
          </p:nvPr>
        </p:nvGraphicFramePr>
        <p:xfrm>
          <a:off x="228600" y="1295400"/>
          <a:ext cx="8915400" cy="5321935"/>
        </p:xfrm>
        <a:graphic>
          <a:graphicData uri="http://schemas.openxmlformats.org/drawingml/2006/table">
            <a:tbl>
              <a:tblPr/>
              <a:tblGrid>
                <a:gridCol w="2057400"/>
                <a:gridCol w="2359025"/>
                <a:gridCol w="2060575"/>
                <a:gridCol w="24384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Condition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Definition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Compensation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Respiratory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Hypocapnia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Increased Blood pH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(&gt;7.45)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Hyperventilationdue to oxygen deficiency, pulmonary disease, anxiety, CVA, aspirin overdose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Renal:  decreased excretion of H+, decreased reabsorption of HCO3-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PCO2  - (&lt;40mmHg)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HCO3- (&lt;24mEq/l)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Metabolic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Increased HCO3-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Increased Blood pH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(&gt;7.45)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Loss of H+ due to vomiting,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gastric suctioning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Respiratory: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Hypoventilation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HCO3- will be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Comparison of Electrolytes in Plasma, Interstitial Fluids and Intracellular Fluids</a:t>
            </a:r>
            <a:r>
              <a:rPr lang="en-US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099" name="Picture 6" descr="17775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19275"/>
            <a:ext cx="91440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Summary of Systems Involved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in pH Balance</a:t>
            </a:r>
          </a:p>
        </p:txBody>
      </p:sp>
      <p:pic>
        <p:nvPicPr>
          <p:cNvPr id="31747" name="Picture 3" descr="17774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1295400"/>
            <a:ext cx="4556125" cy="5257800"/>
          </a:xfrm>
          <a:noFill/>
        </p:spPr>
      </p:pic>
      <p:pic>
        <p:nvPicPr>
          <p:cNvPr id="31748" name="Picture 4" descr="17765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295400"/>
            <a:ext cx="4117975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32772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32773" name="Picture 5" descr="FG27_1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9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33796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33797" name="Picture 5" descr="FG27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34820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34821" name="Picture 5" descr="FG27_1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Daily Water Balance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Under Normal Conditions</a:t>
            </a:r>
          </a:p>
        </p:txBody>
      </p:sp>
      <p:pic>
        <p:nvPicPr>
          <p:cNvPr id="5123" name="Picture 6" descr="17775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1295400"/>
            <a:ext cx="5322888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990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Pathways Through Which Dehydration Stimulates Hypothalamic Thirst Centers</a:t>
            </a:r>
          </a:p>
        </p:txBody>
      </p:sp>
      <p:pic>
        <p:nvPicPr>
          <p:cNvPr id="6147" name="Picture 6" descr="17775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295400"/>
            <a:ext cx="3871913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Relationship Between Sodium Intake, Water Balance and Hormones</a:t>
            </a:r>
          </a:p>
        </p:txBody>
      </p:sp>
      <p:pic>
        <p:nvPicPr>
          <p:cNvPr id="7171" name="Picture 6" descr="17775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1295400"/>
            <a:ext cx="4214813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57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Series of Events in </a:t>
            </a:r>
            <a:r>
              <a:rPr lang="en-US" sz="3600" b="1" smtClean="0">
                <a:solidFill>
                  <a:schemeClr val="tx1"/>
                </a:solidFill>
              </a:rPr>
              <a:t>Water</a:t>
            </a:r>
            <a:r>
              <a:rPr lang="en-US" sz="4000" b="1" smtClean="0">
                <a:solidFill>
                  <a:schemeClr val="tx1"/>
                </a:solidFill>
              </a:rPr>
              <a:t> Intoxication</a:t>
            </a:r>
          </a:p>
        </p:txBody>
      </p:sp>
      <p:pic>
        <p:nvPicPr>
          <p:cNvPr id="8195" name="Picture 6" descr="17775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762000"/>
            <a:ext cx="4826000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Role of ADH in Water Balance</a:t>
            </a:r>
          </a:p>
        </p:txBody>
      </p:sp>
      <p:pic>
        <p:nvPicPr>
          <p:cNvPr id="9219" name="Picture 6" descr="17750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066800"/>
            <a:ext cx="4117975" cy="5410200"/>
          </a:xfrm>
          <a:noFill/>
        </p:spPr>
      </p:pic>
      <p:pic>
        <p:nvPicPr>
          <p:cNvPr id="9220" name="Picture 7" descr="1777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1066800"/>
            <a:ext cx="46005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Summary of Hormones Involved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in Water Balance</a:t>
            </a:r>
          </a:p>
        </p:txBody>
      </p:sp>
      <p:pic>
        <p:nvPicPr>
          <p:cNvPr id="10243" name="Picture 6" descr="1775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1371600"/>
            <a:ext cx="4787900" cy="4876800"/>
          </a:xfrm>
          <a:noFill/>
        </p:spPr>
      </p:pic>
      <p:pic>
        <p:nvPicPr>
          <p:cNvPr id="10244" name="Picture 7" descr="17774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7788" y="1371600"/>
            <a:ext cx="4252912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572</Words>
  <Application>Microsoft PowerPoint</Application>
  <PresentationFormat>On-screen Show (4:3)</PresentationFormat>
  <Paragraphs>129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Bio&amp; 242:  Unit 2 / Lecture 3</vt:lpstr>
      <vt:lpstr>Volume of Body Fluid in the  different body compartments</vt:lpstr>
      <vt:lpstr>Comparison of Electrolytes in Plasma, Interstitial Fluids and Intracellular Fluids </vt:lpstr>
      <vt:lpstr>Daily Water Balance  Under Normal Conditions</vt:lpstr>
      <vt:lpstr>Pathways Through Which Dehydration Stimulates Hypothalamic Thirst Centers</vt:lpstr>
      <vt:lpstr>Relationship Between Sodium Intake, Water Balance and Hormones</vt:lpstr>
      <vt:lpstr>Series of Events in Water Intoxication</vt:lpstr>
      <vt:lpstr>Role of ADH in Water Balance</vt:lpstr>
      <vt:lpstr>Summary of Hormones Involved  in Water Balance</vt:lpstr>
      <vt:lpstr>Slide 10</vt:lpstr>
      <vt:lpstr>Changes to Sodium Balance</vt:lpstr>
      <vt:lpstr>Summary  of Hormones Involved  in Sodium Balance</vt:lpstr>
      <vt:lpstr>Slide 13</vt:lpstr>
      <vt:lpstr>Changes in Chloride Balance</vt:lpstr>
      <vt:lpstr>Summary  of Hormones Involved  in Chloride Balance</vt:lpstr>
      <vt:lpstr>Changes to Potassium Balance</vt:lpstr>
      <vt:lpstr>Summary of Hormones Involved  in Potassium Balance</vt:lpstr>
      <vt:lpstr>Changes in Calcium Balance</vt:lpstr>
      <vt:lpstr>Summary of Hormones Involved  in Calcium Balance</vt:lpstr>
      <vt:lpstr>Maintaining Body pH Balance</vt:lpstr>
      <vt:lpstr>Slide 21</vt:lpstr>
      <vt:lpstr>Slide 22</vt:lpstr>
      <vt:lpstr>Slide 23</vt:lpstr>
      <vt:lpstr>Changes to pH Balance - Acidosis</vt:lpstr>
      <vt:lpstr>Summary of Systems Involved  in pH Balance</vt:lpstr>
      <vt:lpstr>Slide 26</vt:lpstr>
      <vt:lpstr>Slide 27</vt:lpstr>
      <vt:lpstr>Slide 28</vt:lpstr>
      <vt:lpstr>Changes to pH Balance - Alkalosis</vt:lpstr>
      <vt:lpstr>Summary of Systems Involved  in pH Balance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Blevins</dc:creator>
  <cp:lastModifiedBy>GaryB</cp:lastModifiedBy>
  <cp:revision>22</cp:revision>
  <dcterms:created xsi:type="dcterms:W3CDTF">2002-02-03T19:45:23Z</dcterms:created>
  <dcterms:modified xsi:type="dcterms:W3CDTF">2009-02-04T18:07:23Z</dcterms:modified>
</cp:coreProperties>
</file>